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26"/>
  </p:handoutMasterIdLst>
  <p:sldIdLst>
    <p:sldId id="256" r:id="rId4"/>
    <p:sldId id="425" r:id="rId5"/>
    <p:sldId id="444" r:id="rId6"/>
    <p:sldId id="427" r:id="rId7"/>
    <p:sldId id="273" r:id="rId8"/>
    <p:sldId id="426" r:id="rId9"/>
    <p:sldId id="429" r:id="rId10"/>
    <p:sldId id="431" r:id="rId11"/>
    <p:sldId id="432" r:id="rId12"/>
    <p:sldId id="433" r:id="rId13"/>
    <p:sldId id="438" r:id="rId14"/>
    <p:sldId id="437" r:id="rId15"/>
    <p:sldId id="442" r:id="rId16"/>
    <p:sldId id="441" r:id="rId17"/>
    <p:sldId id="443" r:id="rId18"/>
    <p:sldId id="439" r:id="rId19"/>
    <p:sldId id="434" r:id="rId20"/>
    <p:sldId id="445" r:id="rId21"/>
    <p:sldId id="446" r:id="rId22"/>
    <p:sldId id="447" r:id="rId23"/>
    <p:sldId id="448" r:id="rId24"/>
    <p:sldId id="422" r:id="rId25"/>
  </p:sldIdLst>
  <p:sldSz cx="12192000" cy="6858000"/>
  <p:notesSz cx="6735763" cy="9866313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854"/>
    <a:srgbClr val="202D42"/>
    <a:srgbClr val="F8F8F8"/>
    <a:srgbClr val="175FA7"/>
    <a:srgbClr val="F15847"/>
    <a:srgbClr val="EDE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432"/>
        <p:guide pos="38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B4D6AF-4538-4D14-8DE9-AF71902DB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AAEC3-806E-48AA-9FDE-D039E69746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5BB2-A1FB-40DF-9345-346EDF792E2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88C50-3A40-43F4-BCAC-BD7231BC58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65A30-5AF6-4B1A-B2A5-1297B07A67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579D-F889-409E-994B-C50D6D19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4" b="4300"/>
          <a:stretch/>
        </p:blipFill>
        <p:spPr bwMode="auto">
          <a:xfrm>
            <a:off x="323849" y="108000"/>
            <a:ext cx="300196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9910616" y="6299200"/>
            <a:ext cx="173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Times New Roman" panose="02020603050405020304" pitchFamily="18" charset="0"/>
                <a:ea typeface="VladaRHSerif Lt" panose="02000000000000000000" pitchFamily="50" charset="0"/>
                <a:cs typeface="Times New Roman" panose="02020603050405020304" pitchFamily="18" charset="0"/>
              </a:rPr>
              <a:t>www.dgu.gov.hr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945DE9-E3D5-4878-87F8-0F789D212B69}"/>
              </a:ext>
            </a:extLst>
          </p:cNvPr>
          <p:cNvSpPr/>
          <p:nvPr userDrawn="1"/>
        </p:nvSpPr>
        <p:spPr>
          <a:xfrm>
            <a:off x="0" y="2568742"/>
            <a:ext cx="12191999" cy="1720516"/>
          </a:xfrm>
          <a:prstGeom prst="rect">
            <a:avLst/>
          </a:prstGeom>
          <a:gradFill flip="none" rotWithShape="1">
            <a:gsLst>
              <a:gs pos="65000">
                <a:schemeClr val="bg1">
                  <a:alpha val="75000"/>
                </a:schemeClr>
              </a:gs>
              <a:gs pos="39000">
                <a:schemeClr val="bg1">
                  <a:alpha val="75000"/>
                </a:schemeClr>
              </a:gs>
              <a:gs pos="8000">
                <a:srgbClr val="F15847">
                  <a:alpha val="0"/>
                </a:srgbClr>
              </a:gs>
              <a:gs pos="96000">
                <a:srgbClr val="175FA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653309" y="2817091"/>
            <a:ext cx="9014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Naslov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555345" y="5560291"/>
            <a:ext cx="385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 i prezime</a:t>
            </a: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213854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hr-HR" altLang="ko-KR" dirty="0"/>
              <a:t>Osnovni </a:t>
            </a:r>
            <a:r>
              <a:rPr lang="hr-HR" altLang="ko-KR" dirty="0" err="1"/>
              <a:t>layout</a:t>
            </a:r>
            <a:endParaRPr lang="en-US" altLang="ko-K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solidFill>
              <a:srgbClr val="F158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rgbClr val="ED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rgbClr val="175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rgbClr val="21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rgbClr val="202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solidFill>
            <a:srgbClr val="213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52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alphaModFix amt="97000"/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96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" y="498764"/>
            <a:ext cx="11055927" cy="6040581"/>
          </a:xfrm>
          <a:prstGeom prst="rect">
            <a:avLst/>
          </a:prstGeom>
          <a:solidFill>
            <a:srgbClr val="EDE8E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0" y="2858807"/>
            <a:ext cx="12191999" cy="2204134"/>
          </a:xfrm>
          <a:prstGeom prst="rect">
            <a:avLst/>
          </a:prstGeom>
          <a:gradFill flip="none" rotWithShape="1">
            <a:gsLst>
              <a:gs pos="74000">
                <a:srgbClr val="EDE8E3">
                  <a:alpha val="45000"/>
                </a:srgbClr>
              </a:gs>
              <a:gs pos="45000">
                <a:srgbClr val="EDE8E3">
                  <a:alpha val="62000"/>
                </a:srgbClr>
              </a:gs>
              <a:gs pos="8000">
                <a:srgbClr val="F15847">
                  <a:alpha val="23000"/>
                </a:srgbClr>
              </a:gs>
              <a:gs pos="96000">
                <a:srgbClr val="175FA7">
                  <a:alpha val="71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753445" y="2639304"/>
            <a:ext cx="4261727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3"/>
          <a:stretch/>
        </p:blipFill>
        <p:spPr>
          <a:xfrm>
            <a:off x="930752" y="2856890"/>
            <a:ext cx="3907113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92769" y="312821"/>
            <a:ext cx="11553241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84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787091-7430-48E2-A263-D592A20EF329}"/>
              </a:ext>
            </a:extLst>
          </p:cNvPr>
          <p:cNvGrpSpPr/>
          <p:nvPr userDrawn="1"/>
        </p:nvGrpSpPr>
        <p:grpSpPr>
          <a:xfrm>
            <a:off x="0" y="3898232"/>
            <a:ext cx="12192000" cy="1467852"/>
            <a:chOff x="4379494" y="697832"/>
            <a:chExt cx="2586787" cy="1684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D5B5E3-8451-44E0-A2F2-73F627495F6A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solidFill>
              <a:srgbClr val="F158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53FCF4-CFA5-4439-85D7-60C093B7B6F6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rgbClr val="ED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14D7CB-A7CE-45EA-BFC0-4EA43BD9D79D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rgbClr val="175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A2D13A-D090-408D-87D5-CF70F6373DDE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rgbClr val="21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284FFD-1FBD-484A-94D6-3BF0E9164477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rgbClr val="202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2" r:id="rId2"/>
    <p:sldLayoutId id="2147483740" r:id="rId3"/>
    <p:sldLayoutId id="2147483737" r:id="rId4"/>
    <p:sldLayoutId id="2147483736" r:id="rId5"/>
    <p:sldLayoutId id="2147483739" r:id="rId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6A15F.B56EF08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055" y="2336800"/>
            <a:ext cx="10317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Multisenzorsko</a:t>
            </a:r>
            <a:r>
              <a:rPr lang="hr-H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zračno snimanje Republike Hrvatske za potrebe procjene smanjenja rizika od katastrofa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2288" y="4458221"/>
            <a:ext cx="846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hr-H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hr-H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Marijan Marjanović, dipl. ing. geod.</a:t>
            </a:r>
          </a:p>
          <a:p>
            <a:pPr algn="ctr"/>
            <a:r>
              <a:rPr lang="hr-H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Martina Ciprijan, dipl. ing. geod.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0"/>
            <a:ext cx="12192000" cy="936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16" y="99228"/>
            <a:ext cx="1951778" cy="1974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7308" y="5497686"/>
            <a:ext cx="8460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ožujka 2023., Zagreb</a:t>
            </a:r>
            <a:endParaRPr lang="en-GB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948" y="1790567"/>
            <a:ext cx="752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Minimalna ostvarena gustoća točaka za zračno LIDAR snimanje nasipa: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točaka po m</a:t>
            </a:r>
            <a:r>
              <a:rPr lang="hr-HR" sz="2000" baseline="30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nasipima i njihovim neposrednim koridorima ukupne širine minimalno 500 m</a:t>
            </a:r>
          </a:p>
        </p:txBody>
      </p:sp>
      <p:pic>
        <p:nvPicPr>
          <p:cNvPr id="4" name="Picture 3" descr="cid:image002.jpg@01D6A15F.B56EF08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34" y="2863570"/>
            <a:ext cx="4309483" cy="375006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1947" y="3398228"/>
            <a:ext cx="70831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prostorni podaci izrazito visoke prostorne rezolucije nasipa što će omogućiti izradu analiza stanja nasipa visoke točnosti i pouzdanosti (3501 km)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 o nasipima će, dodatno, biti nadopunjeni podacima i analizama koje će proizaći iz </a:t>
            </a:r>
            <a:r>
              <a:rPr lang="hr-HR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hiperspektralnog</a:t>
            </a:r>
            <a:r>
              <a:rPr lang="hr-HR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termalnog snimanja za rijeke Kupa, Sava, Drava i Dunav (1350 km)</a:t>
            </a:r>
          </a:p>
        </p:txBody>
      </p:sp>
      <p:sp>
        <p:nvSpPr>
          <p:cNvPr id="2" name="Rectangle 1"/>
          <p:cNvSpPr/>
          <p:nvPr/>
        </p:nvSpPr>
        <p:spPr>
          <a:xfrm>
            <a:off x="641947" y="729527"/>
            <a:ext cx="7114445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r-HR" sz="2000" b="1" dirty="0" err="1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Koridorno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zračno LIDAR snimanje nasipa Republike Hrvatske</a:t>
            </a:r>
            <a:endParaRPr lang="hr-HR" sz="2000" b="1" dirty="0">
              <a:solidFill>
                <a:srgbClr val="21385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07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474" y="593889"/>
            <a:ext cx="928540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2" algn="just">
              <a:lnSpc>
                <a:spcPct val="107000"/>
              </a:lnSpc>
              <a:spcAft>
                <a:spcPts val="0"/>
              </a:spcAft>
            </a:pP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Razdoblje snimanja i vremenski uvjeti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prikupljanju LIDAR podataka moraju se poštivati sljedeći uvjeti okoliša: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nema snijega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nema lišća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vodostaj mora biti srednji do niski</a:t>
            </a:r>
            <a:endParaRPr lang="hr-HR" sz="2000" dirty="0">
              <a:solidFill>
                <a:srgbClr val="21385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074" y="2782803"/>
            <a:ext cx="9266305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mjerenje bi trebalo obaviti u rano proljeće, zimu ili kasnu jesen bez snijega i lišća (minimalna vegetacija)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vlaga zraka između skenera i terena može smanjiti jačinu LIDAR signala što će rezultirati manjim ili nikakvim povratom signala od terena.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 bi se osigurala homogenost rasporeda točaka, LIDAR mjerenja ne bi trebalo obavljati u vjetrovitim ili turbulentnim uvjetima</a:t>
            </a:r>
            <a:endParaRPr lang="hr-HR" sz="2000" dirty="0">
              <a:solidFill>
                <a:srgbClr val="2138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074" y="4834775"/>
            <a:ext cx="82861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očekuje se najmanje sljedeća točnost pojedinačnih izmjerenih laserskih točaka (na čvrstim, nezaklonjenim objektima tipa zgrade, prometnice i sl.)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2287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visinska točnost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 m</a:t>
            </a:r>
          </a:p>
          <a:p>
            <a:pPr marL="522287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položajna točnost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0,2 m</a:t>
            </a:r>
          </a:p>
        </p:txBody>
      </p:sp>
    </p:spTree>
    <p:extLst>
      <p:ext uri="{BB962C8B-B14F-4D97-AF65-F5344CB8AC3E}">
        <p14:creationId xmlns:p14="http://schemas.microsoft.com/office/powerpoint/2010/main" val="404484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13995"/>
              </p:ext>
            </p:extLst>
          </p:nvPr>
        </p:nvGraphicFramePr>
        <p:xfrm>
          <a:off x="2069982" y="1410927"/>
          <a:ext cx="8052036" cy="4899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3039">
                  <a:extLst>
                    <a:ext uri="{9D8B030D-6E8A-4147-A177-3AD203B41FA5}">
                      <a16:colId xmlns:a16="http://schemas.microsoft.com/office/drawing/2014/main" val="3863664349"/>
                    </a:ext>
                  </a:extLst>
                </a:gridCol>
                <a:gridCol w="3650410">
                  <a:extLst>
                    <a:ext uri="{9D8B030D-6E8A-4147-A177-3AD203B41FA5}">
                      <a16:colId xmlns:a16="http://schemas.microsoft.com/office/drawing/2014/main" val="3947517820"/>
                    </a:ext>
                  </a:extLst>
                </a:gridCol>
                <a:gridCol w="1258242">
                  <a:extLst>
                    <a:ext uri="{9D8B030D-6E8A-4147-A177-3AD203B41FA5}">
                      <a16:colId xmlns:a16="http://schemas.microsoft.com/office/drawing/2014/main" val="1928043046"/>
                    </a:ext>
                  </a:extLst>
                </a:gridCol>
                <a:gridCol w="1012276">
                  <a:extLst>
                    <a:ext uri="{9D8B030D-6E8A-4147-A177-3AD203B41FA5}">
                      <a16:colId xmlns:a16="http://schemas.microsoft.com/office/drawing/2014/main" val="750262229"/>
                    </a:ext>
                  </a:extLst>
                </a:gridCol>
                <a:gridCol w="998069">
                  <a:extLst>
                    <a:ext uri="{9D8B030D-6E8A-4147-A177-3AD203B41FA5}">
                      <a16:colId xmlns:a16="http://schemas.microsoft.com/office/drawing/2014/main" val="3064847557"/>
                    </a:ext>
                  </a:extLst>
                </a:gridCol>
              </a:tblGrid>
              <a:tr h="5207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Grid modeli (korištene klase)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892083"/>
                  </a:ext>
                </a:extLst>
              </a:tr>
              <a:tr h="52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LAS klasa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Opis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Obavezna klasa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DMR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DMP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671573"/>
                  </a:ext>
                </a:extLst>
              </a:tr>
              <a:tr h="52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Neklasificirano (podaci koji nisu procesirani)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53647"/>
                  </a:ext>
                </a:extLst>
              </a:tr>
              <a:tr h="52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Neklasificirano (procesirani podaci, koji nisu dodijeljeni nijednoj klasi)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845251"/>
                  </a:ext>
                </a:extLst>
              </a:tr>
              <a:tr h="52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Tlo/teren (također točke ispod mostova, nadvožnjaka i sl.)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141553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Niska vegetacija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0751272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Srednja vegetacija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451980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Visoka vegetacija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3140904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Zgrade (krovovi i fasade)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2042336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Šum (noise)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010588"/>
                  </a:ext>
                </a:extLst>
              </a:tr>
              <a:tr h="52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Vode (također točke voda ispod mostova)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2611839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Mostovi, vijadukti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77370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Ukupno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 klasa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34311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23930" y="647360"/>
            <a:ext cx="339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Klasifikacija laserskih točaka</a:t>
            </a:r>
          </a:p>
        </p:txBody>
      </p:sp>
    </p:spTree>
    <p:extLst>
      <p:ext uri="{BB962C8B-B14F-4D97-AF65-F5344CB8AC3E}">
        <p14:creationId xmlns:p14="http://schemas.microsoft.com/office/powerpoint/2010/main" val="277139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39" y="1451728"/>
            <a:ext cx="8897286" cy="451358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81114" y="915757"/>
            <a:ext cx="3363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 model reljefa (DMR)</a:t>
            </a:r>
          </a:p>
        </p:txBody>
      </p:sp>
    </p:spTree>
    <p:extLst>
      <p:ext uri="{BB962C8B-B14F-4D97-AF65-F5344CB8AC3E}">
        <p14:creationId xmlns:p14="http://schemas.microsoft.com/office/powerpoint/2010/main" val="169324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50" y="1311284"/>
            <a:ext cx="8597699" cy="462760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00490" y="783782"/>
            <a:ext cx="4115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 model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površina (DMP)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49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5"/>
          <a:stretch/>
        </p:blipFill>
        <p:spPr>
          <a:xfrm>
            <a:off x="2007907" y="1324725"/>
            <a:ext cx="7871383" cy="444447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26732" y="830916"/>
            <a:ext cx="4804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 model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površina (DMP)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0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978" y="1880754"/>
            <a:ext cx="8257881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Sukladno Ugovoru o sufinanciranju i partnerstvu na projektu sklopljenom s Gradom Zagrebom, Državna geodetska uprava isporučit će: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LIDAR podaci za područje Grada Zagreba, rezolucije 8 točaka/m</a:t>
            </a:r>
            <a:r>
              <a:rPr lang="hr-HR" sz="2000" baseline="30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Digitalna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ortofotokarta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(DOF5) za područje Grada Zagreba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 model reljefa (DMR) područja Grada Zagreba izrađen na osnovu LIDAR podataka</a:t>
            </a:r>
          </a:p>
          <a:p>
            <a:pPr marL="342900" indent="-342900">
              <a:spcAft>
                <a:spcPts val="800"/>
              </a:spcAft>
              <a:buFontTx/>
              <a:buAutoNum type="arabicPeriod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 model površina (DMP) za područje Grada Zagreba izrađen na osnovu LIDAR podataka</a:t>
            </a:r>
          </a:p>
          <a:p>
            <a:pPr marL="285750" indent="-285750">
              <a:buFontTx/>
              <a:buChar char="-"/>
            </a:pP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4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62700" y="409575"/>
            <a:ext cx="4676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Obavljeno zračno LIDAR snimanje (Grupa 1 i Grupa 2)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6" y="409575"/>
            <a:ext cx="5978364" cy="611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67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7450" y="423862"/>
            <a:ext cx="4838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Klasifikacija zračnog LIDAR snimanja (Grupa 1 i Grupa 2)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423862"/>
            <a:ext cx="5872163" cy="61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13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4625" y="385762"/>
            <a:ext cx="4886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Obavljeno zračno LIDAR snimanje nasipa rijeka (Grupa 3)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385762"/>
            <a:ext cx="6148388" cy="61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2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562" y="1225689"/>
            <a:ext cx="91580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 je predložen slijedom niza prethodno provedenih projekata i studija koje su se izrađivale za potrebe procjene rizika od katastrofa za Republiku Hrvatsku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utvrđeno da je točnost izrađenih modela shvaćanja rizika za potrebe praktičnog korištenja u postupcima planiranja, ovisna o kvaliteti i točnosti dostupnih prostornih podataka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najvećoj mjeri, ta ocjena odnosi se na točnost službenog digitalnog modela reljefa (DMR)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DMR je skup položajno i visinski određenih točaka i geometrijskih elemenata potrebnih za prikaz Zemljine površine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5552" y="536028"/>
            <a:ext cx="94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</a:p>
        </p:txBody>
      </p:sp>
    </p:spTree>
    <p:extLst>
      <p:ext uri="{BB962C8B-B14F-4D97-AF65-F5344CB8AC3E}">
        <p14:creationId xmlns:p14="http://schemas.microsoft.com/office/powerpoint/2010/main" val="3057624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1275" y="366712"/>
            <a:ext cx="4895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Klasifikacija zračnog LIDAR snimanja nasipa rijeka (Grupa 3)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366712"/>
            <a:ext cx="5967413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4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8900" y="376237"/>
            <a:ext cx="4895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Obavljeno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aerofotogrametrijsko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snimanje (Grupa 1 i Grupa 2)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376237"/>
            <a:ext cx="6081713" cy="61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97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1898" y="4107793"/>
            <a:ext cx="501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https://dgu.gov.hr</a:t>
            </a:r>
            <a:endParaRPr lang="hr-HR" sz="3600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0"/>
            <a:ext cx="12192000" cy="936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16" y="99228"/>
            <a:ext cx="1951778" cy="19742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69123" y="3628883"/>
            <a:ext cx="269496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hr-HR" altLang="ko-K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martina.ciprijan@dgu.hr</a:t>
            </a:r>
            <a:endParaRPr lang="en-US" altLang="ko-KR" sz="1400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2790825"/>
            <a:ext cx="3981450" cy="23431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0" y="3227475"/>
            <a:ext cx="3041217" cy="374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hr-HR" altLang="ko-K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marijan.marjanovic@dgu.hr</a:t>
            </a:r>
            <a:endParaRPr lang="en-US" altLang="ko-KR" sz="1400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9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685" y="898903"/>
            <a:ext cx="9619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 za izradu i ažuriranje DMR-a prikupljaju se fotogrametrijskim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kartiranjem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stereoizmjerom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uz pomoć digitalnih fotogrametrijskih stanica iz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aerofotogrametrijskog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snimanja gdje rezolucija snimaka mora biti najmanje 30 cm (GSD ≤ 30)</a:t>
            </a:r>
          </a:p>
        </p:txBody>
      </p:sp>
      <p:sp>
        <p:nvSpPr>
          <p:cNvPr id="3" name="Rectangle 2"/>
          <p:cNvSpPr/>
          <p:nvPr/>
        </p:nvSpPr>
        <p:spPr>
          <a:xfrm>
            <a:off x="560685" y="2027722"/>
            <a:ext cx="9619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DMR se koristi pri proizvodnji izohipsa na TK25, kao osnova za rektifikaciju DOF5, za izradu raznih kalkulacija vezanih za idejni dio projekta te može biti korišten i u svrhe analiza reljefa, sjenčanje nagiba, izračun ekspozicije itd.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4953" y="3282480"/>
            <a:ext cx="4848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 model reljefa (DMR)</a:t>
            </a:r>
            <a:b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19" y="3727248"/>
            <a:ext cx="4285851" cy="2879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1369" r="1420" b="1344"/>
          <a:stretch/>
        </p:blipFill>
        <p:spPr>
          <a:xfrm>
            <a:off x="670034" y="3754758"/>
            <a:ext cx="4046668" cy="285554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903076" y="4824248"/>
            <a:ext cx="1391877" cy="662152"/>
          </a:xfrm>
          <a:prstGeom prst="rightArrow">
            <a:avLst/>
          </a:prstGeom>
          <a:noFill/>
          <a:ln>
            <a:solidFill>
              <a:srgbClr val="213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21385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5655" y="3341486"/>
            <a:ext cx="4848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ortofoto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(DOF)</a:t>
            </a:r>
            <a:b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7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144" y="1409902"/>
            <a:ext cx="6750127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19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izrazito učinkovit način prikupljanja visinskih podataka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19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tehnologija koristi laserske zrake koje su usmjerene prema željenom objektu i zatim se odašilju prema njemu, a ključno je mjerenje vremena putovanja impulsa zrake od emitiranja i, nakon refleksije, natrag do izvora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19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trodimenzionalni podaci svake izmjerene točke snimanog objekta se zatim dobivaju kombinacijom podataka više senzora koji uključuju GNSS, </a:t>
            </a:r>
            <a:r>
              <a:rPr lang="hr-HR" sz="19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inercijalni</a:t>
            </a:r>
            <a:r>
              <a:rPr lang="hr-HR" sz="19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navigacijski sustav (INS) i laserski skener, a može uključivati i druge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19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dodatna prednost upotrebe laserskih sustava je sposobnost prodiranja laserske zrake kroz vegetaciju (uz određene uvjete i ograničenja), što omogućava dobivanje podataka o topografiji čak i na područjima pod vegetacijom</a:t>
            </a:r>
          </a:p>
        </p:txBody>
      </p:sp>
      <p:sp>
        <p:nvSpPr>
          <p:cNvPr id="5" name="Rectangle 4"/>
          <p:cNvSpPr/>
          <p:nvPr/>
        </p:nvSpPr>
        <p:spPr>
          <a:xfrm>
            <a:off x="7174272" y="4765963"/>
            <a:ext cx="47713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 err="1">
                <a:solidFill>
                  <a:srgbClr val="757575"/>
                </a:solidFill>
                <a:latin typeface="Roboto"/>
              </a:rPr>
              <a:t>llustration</a:t>
            </a:r>
            <a:r>
              <a:rPr lang="en-GB" sz="1100" i="1" dirty="0">
                <a:solidFill>
                  <a:srgbClr val="757575"/>
                </a:solidFill>
                <a:latin typeface="Roboto"/>
              </a:rPr>
              <a:t> of LIDAR capture. Source: LIDAR-America.com.</a:t>
            </a: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72" y="1577867"/>
            <a:ext cx="4771301" cy="3188096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12743" y="763571"/>
            <a:ext cx="856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LiDAR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(engl.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Detection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Ranging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tehnologija laserskog snimanja</a:t>
            </a:r>
          </a:p>
          <a:p>
            <a:endParaRPr lang="hr-HR" sz="2000" dirty="0">
              <a:solidFill>
                <a:srgbClr val="2138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9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3EAAA-71B7-4F8C-87D8-5EE414375B92}"/>
              </a:ext>
            </a:extLst>
          </p:cNvPr>
          <p:cNvSpPr txBox="1"/>
          <p:nvPr/>
        </p:nvSpPr>
        <p:spPr>
          <a:xfrm>
            <a:off x="180312" y="489865"/>
            <a:ext cx="113584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24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„</a:t>
            </a:r>
            <a:r>
              <a:rPr lang="hr-HR" altLang="ko-KR" sz="24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Multisenzorsko</a:t>
            </a:r>
            <a:r>
              <a:rPr lang="hr-HR" altLang="ko-KR" sz="24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zračno snimanje Republike Hrvatske za potrebe procjene smanjenja rizika od katastrofa”</a:t>
            </a:r>
            <a:endParaRPr lang="ko-KR" altLang="en-US" sz="24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5C65F4-0BC1-431C-8F5D-E94EDC504392}"/>
              </a:ext>
            </a:extLst>
          </p:cNvPr>
          <p:cNvSpPr/>
          <p:nvPr/>
        </p:nvSpPr>
        <p:spPr>
          <a:xfrm>
            <a:off x="1145883" y="1649862"/>
            <a:ext cx="430886" cy="430886"/>
          </a:xfrm>
          <a:prstGeom prst="ellipse">
            <a:avLst/>
          </a:prstGeom>
          <a:solidFill>
            <a:srgbClr val="F158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0E10D-1AAD-42B1-872C-E55118557DBA}"/>
              </a:ext>
            </a:extLst>
          </p:cNvPr>
          <p:cNvSpPr txBox="1"/>
          <p:nvPr/>
        </p:nvSpPr>
        <p:spPr>
          <a:xfrm>
            <a:off x="1761054" y="3199298"/>
            <a:ext cx="763503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Korisnik bespovratnih sredstava: 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Državna geodetska uprava</a:t>
            </a:r>
          </a:p>
          <a:p>
            <a:pPr>
              <a:spcBef>
                <a:spcPts val="600"/>
              </a:spcBef>
            </a:pPr>
            <a:r>
              <a:rPr lang="hr-HR" altLang="ko-K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Partneri na projektu: </a:t>
            </a:r>
            <a:r>
              <a:rPr lang="hr-HR" altLang="ko-K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Geodetski fakultet Sveučilišta u Zagrebu i Grad Zagreb</a:t>
            </a:r>
          </a:p>
          <a:p>
            <a:pPr>
              <a:spcBef>
                <a:spcPts val="600"/>
              </a:spcBef>
            </a:pPr>
            <a:r>
              <a:rPr lang="hr-HR" altLang="ko-K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Sufinanciranje projekta: </a:t>
            </a:r>
            <a:r>
              <a:rPr lang="hr-HR" altLang="ko-K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Hrvatske vode</a:t>
            </a:r>
            <a:endParaRPr lang="hr-HR" altLang="ko-KR" sz="16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E4A8D-4F88-4C4F-8133-9BE97CED2EDB}"/>
              </a:ext>
            </a:extLst>
          </p:cNvPr>
          <p:cNvSpPr txBox="1"/>
          <p:nvPr/>
        </p:nvSpPr>
        <p:spPr>
          <a:xfrm>
            <a:off x="1261452" y="175758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89EF14-63BF-4833-B86C-BF655C1C6D96}"/>
              </a:ext>
            </a:extLst>
          </p:cNvPr>
          <p:cNvSpPr/>
          <p:nvPr/>
        </p:nvSpPr>
        <p:spPr>
          <a:xfrm>
            <a:off x="1145883" y="3256028"/>
            <a:ext cx="430886" cy="430886"/>
          </a:xfrm>
          <a:prstGeom prst="ellipse">
            <a:avLst/>
          </a:prstGeom>
          <a:solidFill>
            <a:srgbClr val="175FA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7EB8D-C2DD-49AD-9C1D-BCC8A65BB591}"/>
              </a:ext>
            </a:extLst>
          </p:cNvPr>
          <p:cNvSpPr txBox="1"/>
          <p:nvPr/>
        </p:nvSpPr>
        <p:spPr>
          <a:xfrm>
            <a:off x="1761054" y="5166253"/>
            <a:ext cx="67357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Vrijednost projekta: 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135.045.851,70 HRK &gt; 17,923,664.70 EUR (EFRR – 85%, nacionalna komponenta – 15%)</a:t>
            </a:r>
            <a:endParaRPr lang="ko-KR" altLang="en-US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50CB6-40BB-4C44-BC98-748704DF1E5D}"/>
              </a:ext>
            </a:extLst>
          </p:cNvPr>
          <p:cNvSpPr txBox="1"/>
          <p:nvPr/>
        </p:nvSpPr>
        <p:spPr>
          <a:xfrm>
            <a:off x="1261452" y="336374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7CBE34-A8EB-4A03-826F-BED437FD22F5}"/>
              </a:ext>
            </a:extLst>
          </p:cNvPr>
          <p:cNvSpPr/>
          <p:nvPr/>
        </p:nvSpPr>
        <p:spPr>
          <a:xfrm>
            <a:off x="1145884" y="4508490"/>
            <a:ext cx="430886" cy="430886"/>
          </a:xfrm>
          <a:prstGeom prst="ellipse">
            <a:avLst/>
          </a:prstGeom>
          <a:solidFill>
            <a:srgbClr val="21385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0CA4E-347C-48ED-9BB9-5699B0AA7BBD}"/>
              </a:ext>
            </a:extLst>
          </p:cNvPr>
          <p:cNvSpPr txBox="1"/>
          <p:nvPr/>
        </p:nvSpPr>
        <p:spPr>
          <a:xfrm>
            <a:off x="1761054" y="6077262"/>
            <a:ext cx="568301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Razdoblje provedbe: </a:t>
            </a:r>
            <a:r>
              <a:rPr lang="hr-HR" altLang="ko-K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svibanj 2020. – prosinac 2023.</a:t>
            </a:r>
            <a:r>
              <a:rPr lang="hr-HR" altLang="ko-K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1C389-3626-435D-8E6C-716F5CAB54B9}"/>
              </a:ext>
            </a:extLst>
          </p:cNvPr>
          <p:cNvSpPr txBox="1"/>
          <p:nvPr/>
        </p:nvSpPr>
        <p:spPr>
          <a:xfrm>
            <a:off x="1261453" y="461621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87B8E1-B391-4C8C-9BA6-4A4F70DF8D7C}"/>
              </a:ext>
            </a:extLst>
          </p:cNvPr>
          <p:cNvSpPr/>
          <p:nvPr/>
        </p:nvSpPr>
        <p:spPr>
          <a:xfrm>
            <a:off x="1145883" y="6109450"/>
            <a:ext cx="430886" cy="430886"/>
          </a:xfrm>
          <a:prstGeom prst="ellipse">
            <a:avLst/>
          </a:prstGeom>
          <a:solidFill>
            <a:srgbClr val="202D4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EDF35-D202-43B5-8F1B-4E9CBBD68A4D}"/>
              </a:ext>
            </a:extLst>
          </p:cNvPr>
          <p:cNvSpPr txBox="1"/>
          <p:nvPr/>
        </p:nvSpPr>
        <p:spPr>
          <a:xfrm>
            <a:off x="1761054" y="1585540"/>
            <a:ext cx="9261989" cy="172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Operativni program Konkurentnost i kohezija</a:t>
            </a:r>
          </a:p>
          <a:p>
            <a:r>
              <a:rPr lang="hr-HR" u="sng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Prioritetna os 5 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"Klimatske promjene i upravljanje rizicima" </a:t>
            </a:r>
          </a:p>
          <a:p>
            <a:r>
              <a:rPr lang="hr-HR" u="sng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Investicijski prioritet 5b 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"Promicanje ulaganja koja se odnose na posebne rizike, osiguranje otpornosti na katastrofe i razvoj sustava za upravljanje katastrofama" </a:t>
            </a:r>
          </a:p>
          <a:p>
            <a:r>
              <a:rPr lang="hr-HR" u="sng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Specifični cilj 5b1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Jačanje sustava upravljanja katastrofama </a:t>
            </a:r>
            <a:br>
              <a:rPr lang="hr-HR" sz="1600" dirty="0">
                <a:solidFill>
                  <a:srgbClr val="213854"/>
                </a:solidFill>
              </a:rPr>
            </a:br>
            <a:endParaRPr lang="ko-KR" altLang="en-US" sz="16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324BF-B98E-4CDD-AD79-F4653D748F28}"/>
              </a:ext>
            </a:extLst>
          </p:cNvPr>
          <p:cNvSpPr txBox="1"/>
          <p:nvPr/>
        </p:nvSpPr>
        <p:spPr>
          <a:xfrm>
            <a:off x="1261452" y="619129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hr-HR" altLang="ko-KR" sz="1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765" y="3434511"/>
            <a:ext cx="3444247" cy="34838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61054" y="4398219"/>
            <a:ext cx="71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Posredničko tijelo razine 1: 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gospodarstva i održivog razvoja</a:t>
            </a:r>
          </a:p>
          <a:p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Posredničko tijelo razine 2: 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Hrvatske vode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5C65F4-0BC1-431C-8F5D-E94EDC504392}"/>
              </a:ext>
            </a:extLst>
          </p:cNvPr>
          <p:cNvSpPr/>
          <p:nvPr/>
        </p:nvSpPr>
        <p:spPr>
          <a:xfrm>
            <a:off x="1125753" y="5261441"/>
            <a:ext cx="430886" cy="430886"/>
          </a:xfrm>
          <a:prstGeom prst="ellipse">
            <a:avLst/>
          </a:prstGeom>
          <a:solidFill>
            <a:srgbClr val="F158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5E4A8D-4F88-4C4F-8133-9BE97CED2EDB}"/>
              </a:ext>
            </a:extLst>
          </p:cNvPr>
          <p:cNvSpPr txBox="1"/>
          <p:nvPr/>
        </p:nvSpPr>
        <p:spPr>
          <a:xfrm>
            <a:off x="1241322" y="5369161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hr-HR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55C65F4-0BC1-431C-8F5D-E94EDC504392}"/>
              </a:ext>
            </a:extLst>
          </p:cNvPr>
          <p:cNvSpPr/>
          <p:nvPr/>
        </p:nvSpPr>
        <p:spPr>
          <a:xfrm>
            <a:off x="1097233" y="1797724"/>
            <a:ext cx="430886" cy="430886"/>
          </a:xfrm>
          <a:prstGeom prst="ellipse">
            <a:avLst/>
          </a:prstGeom>
          <a:solidFill>
            <a:srgbClr val="F158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0E10D-1AAD-42B1-872C-E55118557DBA}"/>
              </a:ext>
            </a:extLst>
          </p:cNvPr>
          <p:cNvSpPr txBox="1"/>
          <p:nvPr/>
        </p:nvSpPr>
        <p:spPr>
          <a:xfrm>
            <a:off x="1643689" y="1775201"/>
            <a:ext cx="6807584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Izrada tehničkih specifikacija i definiranje standardnih proizvoda</a:t>
            </a:r>
            <a:endParaRPr lang="hr-HR" altLang="ko-KR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hr-HR" altLang="ko-KR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E4A8D-4F88-4C4F-8133-9BE97CED2EDB}"/>
              </a:ext>
            </a:extLst>
          </p:cNvPr>
          <p:cNvSpPr txBox="1"/>
          <p:nvPr/>
        </p:nvSpPr>
        <p:spPr>
          <a:xfrm>
            <a:off x="1212802" y="1874667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89EF14-63BF-4833-B86C-BF655C1C6D96}"/>
              </a:ext>
            </a:extLst>
          </p:cNvPr>
          <p:cNvSpPr/>
          <p:nvPr/>
        </p:nvSpPr>
        <p:spPr>
          <a:xfrm>
            <a:off x="1097232" y="2310431"/>
            <a:ext cx="430886" cy="430886"/>
          </a:xfrm>
          <a:prstGeom prst="ellipse">
            <a:avLst/>
          </a:prstGeom>
          <a:solidFill>
            <a:srgbClr val="175FA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7EB8D-C2DD-49AD-9C1D-BCC8A65BB591}"/>
              </a:ext>
            </a:extLst>
          </p:cNvPr>
          <p:cNvSpPr txBox="1"/>
          <p:nvPr/>
        </p:nvSpPr>
        <p:spPr>
          <a:xfrm>
            <a:off x="1642373" y="2330822"/>
            <a:ext cx="88963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Nabava i smještaj opreme za prikupljanje, analizu i obradu podataka</a:t>
            </a:r>
            <a:endParaRPr lang="ko-KR" altLang="en-US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50CB6-40BB-4C44-BC98-748704DF1E5D}"/>
              </a:ext>
            </a:extLst>
          </p:cNvPr>
          <p:cNvSpPr txBox="1"/>
          <p:nvPr/>
        </p:nvSpPr>
        <p:spPr>
          <a:xfrm>
            <a:off x="1212801" y="2387374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7CBE34-A8EB-4A03-826F-BED437FD22F5}"/>
              </a:ext>
            </a:extLst>
          </p:cNvPr>
          <p:cNvSpPr/>
          <p:nvPr/>
        </p:nvSpPr>
        <p:spPr>
          <a:xfrm>
            <a:off x="1097232" y="2849889"/>
            <a:ext cx="430884" cy="430886"/>
          </a:xfrm>
          <a:prstGeom prst="ellipse">
            <a:avLst/>
          </a:prstGeom>
          <a:solidFill>
            <a:srgbClr val="21385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0CA4E-347C-48ED-9BB9-5699B0AA7BBD}"/>
              </a:ext>
            </a:extLst>
          </p:cNvPr>
          <p:cNvSpPr txBox="1"/>
          <p:nvPr/>
        </p:nvSpPr>
        <p:spPr>
          <a:xfrm>
            <a:off x="1611801" y="2855165"/>
            <a:ext cx="642383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b="1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Multisenzorsko</a:t>
            </a:r>
            <a:r>
              <a:rPr lang="hr-HR" altLang="ko-K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zračno snimanje Republike Hrvatske</a:t>
            </a:r>
            <a:endParaRPr lang="ko-KR" altLang="en-US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1C389-3626-435D-8E6C-716F5CAB54B9}"/>
              </a:ext>
            </a:extLst>
          </p:cNvPr>
          <p:cNvSpPr txBox="1"/>
          <p:nvPr/>
        </p:nvSpPr>
        <p:spPr>
          <a:xfrm>
            <a:off x="1212802" y="2926832"/>
            <a:ext cx="199748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87B8E1-B391-4C8C-9BA6-4A4F70DF8D7C}"/>
              </a:ext>
            </a:extLst>
          </p:cNvPr>
          <p:cNvSpPr/>
          <p:nvPr/>
        </p:nvSpPr>
        <p:spPr>
          <a:xfrm>
            <a:off x="1097233" y="3388184"/>
            <a:ext cx="430886" cy="430886"/>
          </a:xfrm>
          <a:prstGeom prst="ellipse">
            <a:avLst/>
          </a:prstGeom>
          <a:solidFill>
            <a:srgbClr val="202D4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EDF35-D202-43B5-8F1B-4E9CBBD68A4D}"/>
              </a:ext>
            </a:extLst>
          </p:cNvPr>
          <p:cNvSpPr txBox="1"/>
          <p:nvPr/>
        </p:nvSpPr>
        <p:spPr>
          <a:xfrm>
            <a:off x="1611801" y="3388183"/>
            <a:ext cx="536165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i obrada </a:t>
            </a:r>
            <a:r>
              <a:rPr lang="hr-HR" b="1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multisenzorskog</a:t>
            </a:r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zračnog snimanja</a:t>
            </a:r>
            <a:br>
              <a:rPr lang="hr-HR" dirty="0">
                <a:solidFill>
                  <a:srgbClr val="213854"/>
                </a:solidFill>
              </a:rPr>
            </a:br>
            <a:endParaRPr lang="ko-KR" altLang="en-US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324BF-B98E-4CDD-AD79-F4653D748F28}"/>
              </a:ext>
            </a:extLst>
          </p:cNvPr>
          <p:cNvSpPr txBox="1"/>
          <p:nvPr/>
        </p:nvSpPr>
        <p:spPr>
          <a:xfrm>
            <a:off x="1212802" y="3465128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3EAAA-71B7-4F8C-87D8-5EE414375B92}"/>
              </a:ext>
            </a:extLst>
          </p:cNvPr>
          <p:cNvSpPr txBox="1"/>
          <p:nvPr/>
        </p:nvSpPr>
        <p:spPr>
          <a:xfrm>
            <a:off x="187956" y="439766"/>
            <a:ext cx="56923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32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Aktivnosti na Projektu</a:t>
            </a:r>
            <a:endParaRPr lang="ko-KR" altLang="en-US" sz="32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7CBE34-A8EB-4A03-826F-BED437FD22F5}"/>
              </a:ext>
            </a:extLst>
          </p:cNvPr>
          <p:cNvSpPr/>
          <p:nvPr/>
        </p:nvSpPr>
        <p:spPr>
          <a:xfrm>
            <a:off x="1103601" y="3928862"/>
            <a:ext cx="430884" cy="430886"/>
          </a:xfrm>
          <a:prstGeom prst="ellipse">
            <a:avLst/>
          </a:prstGeom>
          <a:solidFill>
            <a:srgbClr val="21385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11C389-3626-435D-8E6C-716F5CAB54B9}"/>
              </a:ext>
            </a:extLst>
          </p:cNvPr>
          <p:cNvSpPr txBox="1"/>
          <p:nvPr/>
        </p:nvSpPr>
        <p:spPr>
          <a:xfrm>
            <a:off x="1219171" y="4005805"/>
            <a:ext cx="199748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hr-HR" altLang="ko-KR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2EDF35-D202-43B5-8F1B-4E9CBBD68A4D}"/>
              </a:ext>
            </a:extLst>
          </p:cNvPr>
          <p:cNvSpPr txBox="1"/>
          <p:nvPr/>
        </p:nvSpPr>
        <p:spPr>
          <a:xfrm>
            <a:off x="1643688" y="3898084"/>
            <a:ext cx="68075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Potresni rizik na području grada Zagreba</a:t>
            </a:r>
            <a:br>
              <a:rPr lang="hr-HR" dirty="0">
                <a:solidFill>
                  <a:srgbClr val="213854"/>
                </a:solidFill>
              </a:rPr>
            </a:br>
            <a:endParaRPr lang="ko-KR" altLang="en-US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89EF14-63BF-4833-B86C-BF655C1C6D96}"/>
              </a:ext>
            </a:extLst>
          </p:cNvPr>
          <p:cNvSpPr/>
          <p:nvPr/>
        </p:nvSpPr>
        <p:spPr>
          <a:xfrm>
            <a:off x="1103602" y="4468008"/>
            <a:ext cx="430886" cy="430886"/>
          </a:xfrm>
          <a:prstGeom prst="ellipse">
            <a:avLst/>
          </a:prstGeom>
          <a:solidFill>
            <a:srgbClr val="175FA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450CB6-40BB-4C44-BC98-748704DF1E5D}"/>
              </a:ext>
            </a:extLst>
          </p:cNvPr>
          <p:cNvSpPr txBox="1"/>
          <p:nvPr/>
        </p:nvSpPr>
        <p:spPr>
          <a:xfrm>
            <a:off x="1219171" y="4544951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hr-HR" altLang="ko-KR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2EDF35-D202-43B5-8F1B-4E9CBBD68A4D}"/>
              </a:ext>
            </a:extLst>
          </p:cNvPr>
          <p:cNvSpPr txBox="1"/>
          <p:nvPr/>
        </p:nvSpPr>
        <p:spPr>
          <a:xfrm>
            <a:off x="1611801" y="4482859"/>
            <a:ext cx="26738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 projektom</a:t>
            </a:r>
            <a:br>
              <a:rPr lang="hr-HR" dirty="0">
                <a:solidFill>
                  <a:srgbClr val="213854"/>
                </a:solidFill>
              </a:rPr>
            </a:br>
            <a:endParaRPr lang="ko-KR" altLang="en-US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55C65F4-0BC1-431C-8F5D-E94EDC504392}"/>
              </a:ext>
            </a:extLst>
          </p:cNvPr>
          <p:cNvSpPr/>
          <p:nvPr/>
        </p:nvSpPr>
        <p:spPr>
          <a:xfrm>
            <a:off x="1110727" y="5006614"/>
            <a:ext cx="430886" cy="430886"/>
          </a:xfrm>
          <a:prstGeom prst="ellipse">
            <a:avLst/>
          </a:prstGeom>
          <a:solidFill>
            <a:srgbClr val="F158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5E4A8D-4F88-4C4F-8133-9BE97CED2EDB}"/>
              </a:ext>
            </a:extLst>
          </p:cNvPr>
          <p:cNvSpPr txBox="1"/>
          <p:nvPr/>
        </p:nvSpPr>
        <p:spPr>
          <a:xfrm>
            <a:off x="1226296" y="5083557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hr-HR" altLang="ko-KR" b="1" dirty="0">
                <a:solidFill>
                  <a:schemeClr val="bg1"/>
                </a:solidFill>
                <a:cs typeface="Arial" pitchFamily="34" charset="0"/>
              </a:rPr>
              <a:t>7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2EDF35-D202-43B5-8F1B-4E9CBBD68A4D}"/>
              </a:ext>
            </a:extLst>
          </p:cNvPr>
          <p:cNvSpPr txBox="1"/>
          <p:nvPr/>
        </p:nvSpPr>
        <p:spPr>
          <a:xfrm>
            <a:off x="1642374" y="5007202"/>
            <a:ext cx="240315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Promidžba i vidljivost</a:t>
            </a:r>
            <a:br>
              <a:rPr lang="hr-HR" dirty="0">
                <a:solidFill>
                  <a:srgbClr val="213854"/>
                </a:solidFill>
              </a:rPr>
            </a:br>
            <a:endParaRPr lang="ko-KR" altLang="en-US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3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6754" y="2843622"/>
            <a:ext cx="7346416" cy="260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Zadatak je podijeljen na tri grupe: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1600" dirty="0">
              <a:solidFill>
                <a:srgbClr val="21385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dirty="0" err="1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Aerofotogrametrijsko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snimanje i zračno LIDAR snimanje istočnog i južnog dijela Republike Hrvatske (50.5% područja Republike Hrvatske) </a:t>
            </a:r>
            <a:endParaRPr lang="hr-HR" sz="1600" dirty="0">
              <a:solidFill>
                <a:srgbClr val="21385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dirty="0" err="1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Aerofotogrametrijsko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snimanje i zračno LIDAR snimanje zapadnog dijela Republike Hrvatske (49.5% područja Republike Hrvatske)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hr-HR" dirty="0" err="1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Koridorno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zračno LIDAR snimanje nasipa Republike Hrvatske</a:t>
            </a:r>
            <a:endParaRPr lang="hr-HR" sz="1600" dirty="0">
              <a:solidFill>
                <a:srgbClr val="21385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hr-HR" sz="1600" dirty="0">
              <a:solidFill>
                <a:srgbClr val="21385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Data\Projekti_2021\LIDAR\Nabave\Multisenzorsko snimanje\Specifikacije-LIDAR\151 - Radni  - e-savjetovanje - odgovori - MM - 2021 02 11\AF_LIDAR_ kart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71" y="2591056"/>
            <a:ext cx="4195129" cy="40228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46753" y="1073859"/>
            <a:ext cx="10322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Aktivnost obuhvaća </a:t>
            </a:r>
            <a:r>
              <a:rPr lang="hr-HR" sz="2000" b="1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aerofotogrametrijsko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snimanje i zračno LIDAR snimanje Republike Hrvatske te </a:t>
            </a:r>
            <a:r>
              <a:rPr lang="hr-HR" sz="2000" b="1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koridorno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zračno LIDAR snimanje nasipa. 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Cilj je osigurati homogene podloge utemeljene na prostornim podacima visoke kvalitete, koje će služiti kao osnova za modeliranje i procjenu rizika od katastrofa. </a:t>
            </a:r>
            <a:endParaRPr lang="hr-HR" sz="2000" dirty="0">
              <a:solidFill>
                <a:srgbClr val="21385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2973" y="456720"/>
            <a:ext cx="661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100" b="1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Multisenzorsko</a:t>
            </a:r>
            <a:r>
              <a:rPr lang="hr-HR" sz="21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zračno snimanje Republike Hrvatske</a:t>
            </a:r>
            <a:endParaRPr lang="hr-HR" altLang="ko-KR" sz="21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8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775" y="2153365"/>
            <a:ext cx="8575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Zajednica ponuditelja:   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Geoprojekt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d.d. iz Splita</a:t>
            </a:r>
          </a:p>
          <a:p>
            <a:pPr>
              <a:tabLst>
                <a:tab pos="2508250" algn="l"/>
              </a:tabLst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Flycom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Technologies d.o.o. iz Slovenije</a:t>
            </a:r>
          </a:p>
          <a:p>
            <a:pPr>
              <a:tabLst>
                <a:tab pos="2508250" algn="l"/>
              </a:tabLst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Geodetski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inštitut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Slovenije</a:t>
            </a:r>
          </a:p>
          <a:p>
            <a:pPr>
              <a:tabLst>
                <a:tab pos="2508250" algn="l"/>
              </a:tabLst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Iskratel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telekomunikacijski sistemi d.o.o. iz Slovenije</a:t>
            </a:r>
          </a:p>
          <a:p>
            <a:pPr>
              <a:tabLst>
                <a:tab pos="2508250" algn="l"/>
              </a:tabLst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Meixner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Vermessung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ZT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GmbH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iz Austrije</a:t>
            </a:r>
          </a:p>
          <a:p>
            <a:pPr>
              <a:tabLst>
                <a:tab pos="2508250" algn="l"/>
              </a:tabLst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IRS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ltalian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Srl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iz Italije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775" y="4430912"/>
            <a:ext cx="94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Ukupni ugovoreni iznos: 28.509.989,84 HRK &gt; 3,783,925.92 EUR (bez PDV-a)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775" y="5077243"/>
            <a:ext cx="450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 za završetak: 30. studenog 2023.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767" y="1461865"/>
            <a:ext cx="4036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ugovor potpisan u prosincu 2021.</a:t>
            </a:r>
            <a:endParaRPr lang="en-GB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5" y="738590"/>
            <a:ext cx="91208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1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Ugovor o javnoj nabavi usluga </a:t>
            </a:r>
            <a:r>
              <a:rPr lang="hr-HR" sz="2100" b="1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multisenzorskog</a:t>
            </a:r>
            <a:r>
              <a:rPr lang="hr-HR" sz="21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snimanja Republike Hrvatske</a:t>
            </a:r>
          </a:p>
        </p:txBody>
      </p:sp>
    </p:spTree>
    <p:extLst>
      <p:ext uri="{BB962C8B-B14F-4D97-AF65-F5344CB8AC3E}">
        <p14:creationId xmlns:p14="http://schemas.microsoft.com/office/powerpoint/2010/main" val="177162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365" y="1436643"/>
            <a:ext cx="1053916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digitalni model reljefa (DMR) i digitalni model površina (DMP) – izradit će se setovi podataka dobiveni iz klasificiranih LIDAR podataka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digitalne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ortofotokarte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 mjerilu 1:5000 koje su izrađene iz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aerofotogrametrijskog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snimanja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3365" y="2818224"/>
            <a:ext cx="75508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Minimalna ostvarena gustoća točaka za zračno LIDAR snimanje RH: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točke po m</a:t>
            </a:r>
            <a:r>
              <a:rPr lang="hr-HR" sz="2000" baseline="30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izvanurbanim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područjima (nenaseljenim i rjeđe naseljenim mjestima)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točaka po m</a:t>
            </a:r>
            <a:r>
              <a:rPr lang="hr-HR" sz="2000" baseline="30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 urbanim područjima (gradovima i naseljima veće gustoće)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Točke laserskog skeniranja trebaju biti homogeno raspoređene.</a:t>
            </a:r>
            <a:b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Oko 32% područja zadatka obuhvaćaju urbana područja, a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izvanurbana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područja 68%.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105" y="2537328"/>
            <a:ext cx="4074012" cy="4074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2152" y="567558"/>
            <a:ext cx="103815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100" b="1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Aerofotogrametrijsko</a:t>
            </a:r>
            <a:r>
              <a:rPr lang="hr-HR" sz="2100" b="1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snimanje i zračno LIDAR snimanje Republike Hrvatske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864024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">
      <a:dk1>
        <a:srgbClr val="182B43"/>
      </a:dk1>
      <a:lt1>
        <a:srgbClr val="EDE8E3"/>
      </a:lt1>
      <a:dk2>
        <a:srgbClr val="213854"/>
      </a:dk2>
      <a:lt2>
        <a:srgbClr val="EDE8E3"/>
      </a:lt2>
      <a:accent1>
        <a:srgbClr val="F15847"/>
      </a:accent1>
      <a:accent2>
        <a:srgbClr val="175FA7"/>
      </a:accent2>
      <a:accent3>
        <a:srgbClr val="213854"/>
      </a:accent3>
      <a:accent4>
        <a:srgbClr val="182B43"/>
      </a:accent4>
      <a:accent5>
        <a:srgbClr val="175FA7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10947</TotalTime>
  <Words>1314</Words>
  <Application>Microsoft Office PowerPoint</Application>
  <PresentationFormat>Široki zaslon</PresentationFormat>
  <Paragraphs>187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22</vt:i4>
      </vt:variant>
    </vt:vector>
  </HeadingPairs>
  <TitlesOfParts>
    <vt:vector size="31" baseType="lpstr">
      <vt:lpstr>Arial</vt:lpstr>
      <vt:lpstr>Arial Unicode MS</vt:lpstr>
      <vt:lpstr>Calibri</vt:lpstr>
      <vt:lpstr>Roboto</vt:lpstr>
      <vt:lpstr>Times New Roman</vt:lpstr>
      <vt:lpstr>VladaRHSerif Lt</vt:lpstr>
      <vt:lpstr>Cover and End Slide Master</vt:lpstr>
      <vt:lpstr>Contents Slide Master</vt:lpstr>
      <vt:lpstr>Section Break Slide Master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Lovro Borovec</cp:lastModifiedBy>
  <cp:revision>264</cp:revision>
  <cp:lastPrinted>2022-03-21T14:45:28Z</cp:lastPrinted>
  <dcterms:created xsi:type="dcterms:W3CDTF">2018-04-24T17:14:44Z</dcterms:created>
  <dcterms:modified xsi:type="dcterms:W3CDTF">2023-03-08T08:43:29Z</dcterms:modified>
</cp:coreProperties>
</file>